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
  </p:notesMasterIdLst>
  <p:sldIdLst>
    <p:sldId id="256" r:id="rId2"/>
    <p:sldId id="257" r:id="rId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6" d="100"/>
          <a:sy n="76" d="100"/>
        </p:scale>
        <p:origin x="-2040"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notesMaster" Target="notesMasters/notesMaster1.xml"/><Relationship Id="rId5" Type="http://schemas.openxmlformats.org/officeDocument/2006/relationships/printerSettings" Target="printerSettings/printerSettings1.bin"/><Relationship Id="rId6" Type="http://schemas.openxmlformats.org/officeDocument/2006/relationships/presProps" Target="presProps.xml"/><Relationship Id="rId7" Type="http://schemas.openxmlformats.org/officeDocument/2006/relationships/viewProps" Target="viewProps.xml"/><Relationship Id="rId8" Type="http://schemas.openxmlformats.org/officeDocument/2006/relationships/theme" Target="theme/theme1.xml"/><Relationship Id="rId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C3D4B0-283F-844A-983B-1EDD6CE70FA1}" type="datetimeFigureOut">
              <a:rPr lang="en-US" smtClean="0"/>
              <a:t>17/03/12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804201-F5B5-8944-AF57-B2F6DC575486}" type="slidenum">
              <a:rPr lang="en-US" smtClean="0"/>
              <a:t>‹#›</a:t>
            </a:fld>
            <a:endParaRPr lang="en-US"/>
          </a:p>
        </p:txBody>
      </p:sp>
    </p:spTree>
    <p:extLst>
      <p:ext uri="{BB962C8B-B14F-4D97-AF65-F5344CB8AC3E}">
        <p14:creationId xmlns:p14="http://schemas.microsoft.com/office/powerpoint/2010/main" val="373967833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casel.org/why-it-matters/benefits-of-sel/" TargetMode="External"/><Relationship Id="rId4" Type="http://schemas.openxmlformats.org/officeDocument/2006/relationships/hyperlink" Target="http://casel.org/in-schools/selecting-program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What is Social and Emotional Learning (SEL)?</a:t>
            </a:r>
          </a:p>
          <a:p>
            <a:r>
              <a:rPr lang="en-US" dirty="0" smtClean="0"/>
              <a:t>SEL is a process for helping children and even adults develop the fundamental skills for life effectiveness. SEL teaches the skills we all need to handle ourselves, our relationships, and our work, effectively and ethically.</a:t>
            </a:r>
          </a:p>
          <a:p>
            <a:r>
              <a:rPr lang="en-US" dirty="0" smtClean="0"/>
              <a:t>These skills include recognizing and managing our emotions, developing caring and concern for others, establishing positive relationships, making responsible decisions, and handling challenging situations constructively and ethically. They are the skills that allow children to calm themselves when angry, make friends, resolve conflicts respectfully, and make ethical and safe choices.</a:t>
            </a:r>
          </a:p>
          <a:p>
            <a:r>
              <a:rPr lang="en-US" dirty="0" smtClean="0"/>
              <a:t>Many of the programs that teach SEL skills have now been rigorously evaluated and found to have positive impacts. According to reliable research, schools are a highly effective setting for teaching SEL skills. (See the </a:t>
            </a:r>
            <a:r>
              <a:rPr lang="en-US" dirty="0" smtClean="0">
                <a:hlinkClick r:id="rId3" tooltip="Benefits of SEL"/>
              </a:rPr>
              <a:t>Benefits of SEL page</a:t>
            </a:r>
            <a:r>
              <a:rPr lang="en-US" dirty="0" smtClean="0"/>
              <a:t>.)</a:t>
            </a:r>
          </a:p>
          <a:p>
            <a:r>
              <a:rPr lang="en-US" dirty="0" smtClean="0"/>
              <a:t>SEL is also a framework for school improvement. Teaching SEL skills helps create and maintain safe, caring learning environments. The most beneficial </a:t>
            </a:r>
            <a:r>
              <a:rPr lang="en-US" dirty="0" smtClean="0">
                <a:hlinkClick r:id="rId4" tooltip="Selecting Programs"/>
              </a:rPr>
              <a:t>SEL programs</a:t>
            </a:r>
            <a:r>
              <a:rPr lang="en-US" dirty="0" smtClean="0"/>
              <a:t> provide sequential and developmentally appropriate instruction in SEL skills. They are implemented in a coordinated manner, </a:t>
            </a:r>
            <a:r>
              <a:rPr lang="en-US" dirty="0" err="1" smtClean="0"/>
              <a:t>schoolwide</a:t>
            </a:r>
            <a:r>
              <a:rPr lang="en-US" dirty="0" smtClean="0"/>
              <a:t>, from preschool through high school. Lessons are reinforced in the classroom, during out-of-school activities, and at home. Educators receive ongoing professional development in SEL. And families and schools work together to promote children’s social, emotional, and academic success.</a:t>
            </a:r>
          </a:p>
          <a:p>
            <a:endParaRPr lang="en-US" dirty="0"/>
          </a:p>
        </p:txBody>
      </p:sp>
      <p:sp>
        <p:nvSpPr>
          <p:cNvPr id="4" name="Slide Number Placeholder 3"/>
          <p:cNvSpPr>
            <a:spLocks noGrp="1"/>
          </p:cNvSpPr>
          <p:nvPr>
            <p:ph type="sldNum" sz="quarter" idx="10"/>
          </p:nvPr>
        </p:nvSpPr>
        <p:spPr/>
        <p:txBody>
          <a:bodyPr/>
          <a:lstStyle/>
          <a:p>
            <a:fld id="{3B804201-F5B5-8944-AF57-B2F6DC575486}" type="slidenum">
              <a:rPr lang="en-US" smtClean="0"/>
              <a:t>2</a:t>
            </a:fld>
            <a:endParaRPr lang="en-US"/>
          </a:p>
        </p:txBody>
      </p:sp>
    </p:spTree>
    <p:extLst>
      <p:ext uri="{BB962C8B-B14F-4D97-AF65-F5344CB8AC3E}">
        <p14:creationId xmlns:p14="http://schemas.microsoft.com/office/powerpoint/2010/main" val="2341334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5AE6FF2-1123-984E-AB16-DB11456DF27E}" type="datetimeFigureOut">
              <a:rPr lang="en-US" smtClean="0"/>
              <a:t>17/03/12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D86D3C-D65F-DF4D-B21E-66448C750C0A}" type="slidenum">
              <a:rPr lang="en-US" smtClean="0"/>
              <a:t>‹#›</a:t>
            </a:fld>
            <a:endParaRPr lang="en-US"/>
          </a:p>
        </p:txBody>
      </p:sp>
    </p:spTree>
    <p:extLst>
      <p:ext uri="{BB962C8B-B14F-4D97-AF65-F5344CB8AC3E}">
        <p14:creationId xmlns:p14="http://schemas.microsoft.com/office/powerpoint/2010/main" val="2748590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AE6FF2-1123-984E-AB16-DB11456DF27E}" type="datetimeFigureOut">
              <a:rPr lang="en-US" smtClean="0"/>
              <a:t>17/03/12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D86D3C-D65F-DF4D-B21E-66448C750C0A}" type="slidenum">
              <a:rPr lang="en-US" smtClean="0"/>
              <a:t>‹#›</a:t>
            </a:fld>
            <a:endParaRPr lang="en-US"/>
          </a:p>
        </p:txBody>
      </p:sp>
    </p:spTree>
    <p:extLst>
      <p:ext uri="{BB962C8B-B14F-4D97-AF65-F5344CB8AC3E}">
        <p14:creationId xmlns:p14="http://schemas.microsoft.com/office/powerpoint/2010/main" val="3435210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AE6FF2-1123-984E-AB16-DB11456DF27E}" type="datetimeFigureOut">
              <a:rPr lang="en-US" smtClean="0"/>
              <a:t>17/03/12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D86D3C-D65F-DF4D-B21E-66448C750C0A}" type="slidenum">
              <a:rPr lang="en-US" smtClean="0"/>
              <a:t>‹#›</a:t>
            </a:fld>
            <a:endParaRPr lang="en-US"/>
          </a:p>
        </p:txBody>
      </p:sp>
    </p:spTree>
    <p:extLst>
      <p:ext uri="{BB962C8B-B14F-4D97-AF65-F5344CB8AC3E}">
        <p14:creationId xmlns:p14="http://schemas.microsoft.com/office/powerpoint/2010/main" val="2382144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AE6FF2-1123-984E-AB16-DB11456DF27E}" type="datetimeFigureOut">
              <a:rPr lang="en-US" smtClean="0"/>
              <a:t>17/03/12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D86D3C-D65F-DF4D-B21E-66448C750C0A}" type="slidenum">
              <a:rPr lang="en-US" smtClean="0"/>
              <a:t>‹#›</a:t>
            </a:fld>
            <a:endParaRPr lang="en-US"/>
          </a:p>
        </p:txBody>
      </p:sp>
    </p:spTree>
    <p:extLst>
      <p:ext uri="{BB962C8B-B14F-4D97-AF65-F5344CB8AC3E}">
        <p14:creationId xmlns:p14="http://schemas.microsoft.com/office/powerpoint/2010/main" val="2457315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AE6FF2-1123-984E-AB16-DB11456DF27E}" type="datetimeFigureOut">
              <a:rPr lang="en-US" smtClean="0"/>
              <a:t>17/03/12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D86D3C-D65F-DF4D-B21E-66448C750C0A}" type="slidenum">
              <a:rPr lang="en-US" smtClean="0"/>
              <a:t>‹#›</a:t>
            </a:fld>
            <a:endParaRPr lang="en-US"/>
          </a:p>
        </p:txBody>
      </p:sp>
    </p:spTree>
    <p:extLst>
      <p:ext uri="{BB962C8B-B14F-4D97-AF65-F5344CB8AC3E}">
        <p14:creationId xmlns:p14="http://schemas.microsoft.com/office/powerpoint/2010/main" val="2882807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5AE6FF2-1123-984E-AB16-DB11456DF27E}" type="datetimeFigureOut">
              <a:rPr lang="en-US" smtClean="0"/>
              <a:t>17/03/12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D86D3C-D65F-DF4D-B21E-66448C750C0A}" type="slidenum">
              <a:rPr lang="en-US" smtClean="0"/>
              <a:t>‹#›</a:t>
            </a:fld>
            <a:endParaRPr lang="en-US"/>
          </a:p>
        </p:txBody>
      </p:sp>
    </p:spTree>
    <p:extLst>
      <p:ext uri="{BB962C8B-B14F-4D97-AF65-F5344CB8AC3E}">
        <p14:creationId xmlns:p14="http://schemas.microsoft.com/office/powerpoint/2010/main" val="3704857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5AE6FF2-1123-984E-AB16-DB11456DF27E}" type="datetimeFigureOut">
              <a:rPr lang="en-US" smtClean="0"/>
              <a:t>17/03/12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D86D3C-D65F-DF4D-B21E-66448C750C0A}" type="slidenum">
              <a:rPr lang="en-US" smtClean="0"/>
              <a:t>‹#›</a:t>
            </a:fld>
            <a:endParaRPr lang="en-US"/>
          </a:p>
        </p:txBody>
      </p:sp>
    </p:spTree>
    <p:extLst>
      <p:ext uri="{BB962C8B-B14F-4D97-AF65-F5344CB8AC3E}">
        <p14:creationId xmlns:p14="http://schemas.microsoft.com/office/powerpoint/2010/main" val="3613861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5AE6FF2-1123-984E-AB16-DB11456DF27E}" type="datetimeFigureOut">
              <a:rPr lang="en-US" smtClean="0"/>
              <a:t>17/03/12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D86D3C-D65F-DF4D-B21E-66448C750C0A}" type="slidenum">
              <a:rPr lang="en-US" smtClean="0"/>
              <a:t>‹#›</a:t>
            </a:fld>
            <a:endParaRPr lang="en-US"/>
          </a:p>
        </p:txBody>
      </p:sp>
    </p:spTree>
    <p:extLst>
      <p:ext uri="{BB962C8B-B14F-4D97-AF65-F5344CB8AC3E}">
        <p14:creationId xmlns:p14="http://schemas.microsoft.com/office/powerpoint/2010/main" val="24072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AE6FF2-1123-984E-AB16-DB11456DF27E}" type="datetimeFigureOut">
              <a:rPr lang="en-US" smtClean="0"/>
              <a:t>17/03/12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D86D3C-D65F-DF4D-B21E-66448C750C0A}" type="slidenum">
              <a:rPr lang="en-US" smtClean="0"/>
              <a:t>‹#›</a:t>
            </a:fld>
            <a:endParaRPr lang="en-US"/>
          </a:p>
        </p:txBody>
      </p:sp>
    </p:spTree>
    <p:extLst>
      <p:ext uri="{BB962C8B-B14F-4D97-AF65-F5344CB8AC3E}">
        <p14:creationId xmlns:p14="http://schemas.microsoft.com/office/powerpoint/2010/main" val="2680176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AE6FF2-1123-984E-AB16-DB11456DF27E}" type="datetimeFigureOut">
              <a:rPr lang="en-US" smtClean="0"/>
              <a:t>17/03/12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D86D3C-D65F-DF4D-B21E-66448C750C0A}" type="slidenum">
              <a:rPr lang="en-US" smtClean="0"/>
              <a:t>‹#›</a:t>
            </a:fld>
            <a:endParaRPr lang="en-US"/>
          </a:p>
        </p:txBody>
      </p:sp>
    </p:spTree>
    <p:extLst>
      <p:ext uri="{BB962C8B-B14F-4D97-AF65-F5344CB8AC3E}">
        <p14:creationId xmlns:p14="http://schemas.microsoft.com/office/powerpoint/2010/main" val="33466763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AE6FF2-1123-984E-AB16-DB11456DF27E}" type="datetimeFigureOut">
              <a:rPr lang="en-US" smtClean="0"/>
              <a:t>17/03/12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D86D3C-D65F-DF4D-B21E-66448C750C0A}" type="slidenum">
              <a:rPr lang="en-US" smtClean="0"/>
              <a:t>‹#›</a:t>
            </a:fld>
            <a:endParaRPr lang="en-US"/>
          </a:p>
        </p:txBody>
      </p:sp>
    </p:spTree>
    <p:extLst>
      <p:ext uri="{BB962C8B-B14F-4D97-AF65-F5344CB8AC3E}">
        <p14:creationId xmlns:p14="http://schemas.microsoft.com/office/powerpoint/2010/main" val="74989024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AE6FF2-1123-984E-AB16-DB11456DF27E}" type="datetimeFigureOut">
              <a:rPr lang="en-US" smtClean="0"/>
              <a:t>17/03/12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D86D3C-D65F-DF4D-B21E-66448C750C0A}" type="slidenum">
              <a:rPr lang="en-US" smtClean="0"/>
              <a:t>‹#›</a:t>
            </a:fld>
            <a:endParaRPr lang="en-US"/>
          </a:p>
        </p:txBody>
      </p:sp>
    </p:spTree>
    <p:extLst>
      <p:ext uri="{BB962C8B-B14F-4D97-AF65-F5344CB8AC3E}">
        <p14:creationId xmlns:p14="http://schemas.microsoft.com/office/powerpoint/2010/main" val="424448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2"/>
          <a:stretch>
            <a:fillRect/>
          </a:stretch>
        </p:blipFill>
        <p:spPr>
          <a:xfrm>
            <a:off x="75570" y="0"/>
            <a:ext cx="9068430" cy="6858000"/>
          </a:xfrm>
          <a:prstGeom prst="rect">
            <a:avLst/>
          </a:prstGeom>
        </p:spPr>
      </p:pic>
    </p:spTree>
    <p:extLst>
      <p:ext uri="{BB962C8B-B14F-4D97-AF65-F5344CB8AC3E}">
        <p14:creationId xmlns:p14="http://schemas.microsoft.com/office/powerpoint/2010/main" val="314287202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384300" y="0"/>
            <a:ext cx="6354903" cy="6858000"/>
          </a:xfrm>
          <a:prstGeom prst="rect">
            <a:avLst/>
          </a:prstGeom>
        </p:spPr>
      </p:pic>
    </p:spTree>
    <p:extLst>
      <p:ext uri="{BB962C8B-B14F-4D97-AF65-F5344CB8AC3E}">
        <p14:creationId xmlns:p14="http://schemas.microsoft.com/office/powerpoint/2010/main" val="301826713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289</TotalTime>
  <Words>149</Words>
  <Application>Microsoft Macintosh PowerPoint</Application>
  <PresentationFormat>On-screen Show (4:3)</PresentationFormat>
  <Paragraphs>6</Paragraphs>
  <Slides>2</Slides>
  <Notes>1</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Department of Education</dc:creator>
  <cp:lastModifiedBy>Department of Education</cp:lastModifiedBy>
  <cp:revision>3</cp:revision>
  <dcterms:created xsi:type="dcterms:W3CDTF">2012-03-17T03:22:19Z</dcterms:created>
  <dcterms:modified xsi:type="dcterms:W3CDTF">2012-03-17T08:12:10Z</dcterms:modified>
</cp:coreProperties>
</file>